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9" r:id="rId2"/>
    <p:sldId id="260" r:id="rId3"/>
    <p:sldId id="263" r:id="rId4"/>
    <p:sldId id="264" r:id="rId5"/>
    <p:sldId id="265" r:id="rId6"/>
    <p:sldId id="333" r:id="rId7"/>
    <p:sldId id="334" r:id="rId8"/>
    <p:sldId id="335" r:id="rId9"/>
    <p:sldId id="339" r:id="rId10"/>
    <p:sldId id="340" r:id="rId11"/>
    <p:sldId id="326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C7F0F16-5D93-49BF-A42D-77F7717211AC}">
          <p14:sldIdLst>
            <p14:sldId id="259"/>
            <p14:sldId id="260"/>
            <p14:sldId id="263"/>
            <p14:sldId id="264"/>
            <p14:sldId id="265"/>
            <p14:sldId id="333"/>
            <p14:sldId id="334"/>
            <p14:sldId id="335"/>
            <p14:sldId id="339"/>
            <p14:sldId id="340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andra" initials="O" lastIdx="1" clrIdx="0">
    <p:extLst>
      <p:ext uri="{19B8F6BF-5375-455C-9EA6-DF929625EA0E}">
        <p15:presenceInfo xmlns:p15="http://schemas.microsoft.com/office/powerpoint/2012/main" userId="O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241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18627715501265"/>
          <c:y val="0.17956809658840708"/>
          <c:w val="0.42294985431123894"/>
          <c:h val="0.63710156728338774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грн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B-4F1A-A70D-92E0ED5A54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B-4F1A-A70D-92E0ED5A54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B-4F1A-A70D-92E0ED5A54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B-4F1A-A70D-92E0ED5A54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B-4F1A-A70D-92E0ED5A54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8B-4F1A-A70D-92E0ED5A54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8B-4F1A-A70D-92E0ED5A54A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Аркуш1!$A$2:$A$8</c:f>
              <c:strCache>
                <c:ptCount val="7"/>
                <c:pt idx="0">
                  <c:v>Електроенергія</c:v>
                </c:pt>
                <c:pt idx="1">
                  <c:v>Заробітна плата та ЄСВ</c:v>
                </c:pt>
                <c:pt idx="2">
                  <c:v>Інші матеріальні витрати</c:v>
                </c:pt>
                <c:pt idx="3">
                  <c:v>Податки, в т. ч. ПДВ</c:v>
                </c:pt>
                <c:pt idx="4">
                  <c:v>Фінансові витрати (% за кредит)</c:v>
                </c:pt>
                <c:pt idx="5">
                  <c:v>Основна сума кредиту</c:v>
                </c:pt>
                <c:pt idx="6">
                  <c:v>Інші витрати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4</c:v>
                </c:pt>
                <c:pt idx="1">
                  <c:v>17.29</c:v>
                </c:pt>
                <c:pt idx="2">
                  <c:v>1.54</c:v>
                </c:pt>
                <c:pt idx="3">
                  <c:v>6.83</c:v>
                </c:pt>
                <c:pt idx="4">
                  <c:v>1.67</c:v>
                </c:pt>
                <c:pt idx="5">
                  <c:v>5.23</c:v>
                </c:pt>
                <c:pt idx="6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8B-4F1A-A70D-92E0ED5A5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06839688352936"/>
          <c:y val="0.16356374039343233"/>
          <c:w val="0.43154618081879254"/>
          <c:h val="0.67201554377358919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грн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B-4F1A-A70D-92E0ED5A54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B-4F1A-A70D-92E0ED5A54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B-4F1A-A70D-92E0ED5A54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B-4F1A-A70D-92E0ED5A54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B-4F1A-A70D-92E0ED5A54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8B-4F1A-A70D-92E0ED5A54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8B-4F1A-A70D-92E0ED5A54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8B-4F1A-A70D-92E0ED5A54A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Аркуш1!$A$2:$A$9</c:f>
              <c:strCache>
                <c:ptCount val="7"/>
                <c:pt idx="0">
                  <c:v>Електроенергія</c:v>
                </c:pt>
                <c:pt idx="1">
                  <c:v>Заробітна плата та ЄСВ</c:v>
                </c:pt>
                <c:pt idx="2">
                  <c:v>Інші матеріальні витрати</c:v>
                </c:pt>
                <c:pt idx="3">
                  <c:v>Податки,в т. ч. ПДВ</c:v>
                </c:pt>
                <c:pt idx="4">
                  <c:v>Фінансові витрати (% за кредит)</c:v>
                </c:pt>
                <c:pt idx="5">
                  <c:v>Основна сума кредиту</c:v>
                </c:pt>
                <c:pt idx="6">
                  <c:v>Інші витрати</c:v>
                </c:pt>
              </c:strCache>
            </c:strRef>
          </c:cat>
          <c:val>
            <c:numRef>
              <c:f>Аркуш1!$B$2:$B$9</c:f>
              <c:numCache>
                <c:formatCode>_(* #,##0_);_(* \(#,##0\);_(* "-"_);_(@_)</c:formatCode>
                <c:ptCount val="8"/>
                <c:pt idx="0">
                  <c:v>10</c:v>
                </c:pt>
                <c:pt idx="1">
                  <c:v>45</c:v>
                </c:pt>
                <c:pt idx="2">
                  <c:v>4</c:v>
                </c:pt>
                <c:pt idx="3">
                  <c:v>18</c:v>
                </c:pt>
                <c:pt idx="4">
                  <c:v>4</c:v>
                </c:pt>
                <c:pt idx="5">
                  <c:v>15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8B-4F1A-A70D-92E0ED5A5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оплачених послуг з основної діяльності </a:t>
            </a:r>
          </a:p>
          <a:p>
            <a:pPr>
              <a:defRPr sz="2400">
                <a:solidFill>
                  <a:srgbClr val="FF0000"/>
                </a:solidFill>
              </a:defRPr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І півріччі 2021 році, тис. грн</a:t>
            </a:r>
            <a:endParaRPr lang="uk-UA" sz="2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40606329941013"/>
          <c:y val="6.524296583220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06994708921234E-2"/>
          <c:y val="8.1391584797456368E-2"/>
          <c:w val="0.87828342456145003"/>
          <c:h val="0.860917570005449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Динаміка річного споживання електроенергії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0-638A-4E77-B9EA-3CC4B38144E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2-68E8-4E71-8D6C-293A461959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ПЛАН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2900.5</c:v>
                </c:pt>
                <c:pt idx="1">
                  <c:v>3029.6</c:v>
                </c:pt>
                <c:pt idx="2">
                  <c:v>3680.9</c:v>
                </c:pt>
                <c:pt idx="3">
                  <c:v>3723.3</c:v>
                </c:pt>
                <c:pt idx="4">
                  <c:v>3917.8</c:v>
                </c:pt>
                <c:pt idx="5">
                  <c:v>4373.2</c:v>
                </c:pt>
                <c:pt idx="6">
                  <c:v>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9-4C60-9BE5-525509DE9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198080"/>
        <c:axId val="231244928"/>
        <c:axId val="470492312"/>
      </c:bar3DChart>
      <c:catAx>
        <c:axId val="231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244928"/>
        <c:crosses val="autoZero"/>
        <c:auto val="1"/>
        <c:lblAlgn val="ctr"/>
        <c:lblOffset val="100"/>
        <c:noMultiLvlLbl val="0"/>
      </c:catAx>
      <c:valAx>
        <c:axId val="23124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198080"/>
        <c:crosses val="autoZero"/>
        <c:crossBetween val="between"/>
      </c:valAx>
      <c:serAx>
        <c:axId val="470492312"/>
        <c:scaling>
          <c:orientation val="minMax"/>
        </c:scaling>
        <c:delete val="1"/>
        <c:axPos val="b"/>
        <c:majorTickMark val="out"/>
        <c:minorTickMark val="none"/>
        <c:tickLblPos val="nextTo"/>
        <c:crossAx val="231244928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реалізації послуг з централізованого водопостачання у І півріччі 2021 році, м куб.</a:t>
            </a:r>
            <a:endParaRPr lang="uk-UA" sz="20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8983861825407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06994708921234E-2"/>
          <c:y val="0.13388241949724886"/>
          <c:w val="0.87828342456145003"/>
          <c:h val="0.725677727784026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0-638A-4E77-B9EA-3CC4B38144E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2-F6A2-45AF-BB74-AB15AD0A2E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ПЛАН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124200</c:v>
                </c:pt>
                <c:pt idx="1">
                  <c:v>117600</c:v>
                </c:pt>
                <c:pt idx="2">
                  <c:v>103200</c:v>
                </c:pt>
                <c:pt idx="3">
                  <c:v>103400</c:v>
                </c:pt>
                <c:pt idx="4">
                  <c:v>113300</c:v>
                </c:pt>
                <c:pt idx="5">
                  <c:v>112700</c:v>
                </c:pt>
                <c:pt idx="6">
                  <c:v>115000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9-4C60-9BE5-525509DE9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198080"/>
        <c:axId val="231244928"/>
        <c:axId val="412096304"/>
      </c:bar3DChart>
      <c:catAx>
        <c:axId val="231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244928"/>
        <c:crosses val="autoZero"/>
        <c:auto val="1"/>
        <c:lblAlgn val="ctr"/>
        <c:lblOffset val="100"/>
        <c:noMultiLvlLbl val="0"/>
      </c:catAx>
      <c:valAx>
        <c:axId val="23124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198080"/>
        <c:crosses val="autoZero"/>
        <c:crossBetween val="between"/>
      </c:valAx>
      <c:serAx>
        <c:axId val="412096304"/>
        <c:scaling>
          <c:orientation val="minMax"/>
        </c:scaling>
        <c:delete val="1"/>
        <c:axPos val="b"/>
        <c:majorTickMark val="out"/>
        <c:minorTickMark val="none"/>
        <c:tickLblPos val="nextTo"/>
        <c:crossAx val="231244928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реалізації послуг з централізованого водовідведення у І півріччі 2021 році, м куб.</a:t>
            </a:r>
            <a:endParaRPr lang="uk-UA" sz="20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393682602696158"/>
          <c:y val="7.84313725490196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2616149849283"/>
          <c:y val="0.13388235294117648"/>
          <c:w val="0.87828342456145003"/>
          <c:h val="0.725677727784026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Динаміка річного споживання електроенергії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D0E8-4281-8BEF-3A02E3F9B3D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2-6914-4FA4-8C7C-BE75DAD59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ПЛАН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130500</c:v>
                </c:pt>
                <c:pt idx="1">
                  <c:v>123450</c:v>
                </c:pt>
                <c:pt idx="2">
                  <c:v>112500</c:v>
                </c:pt>
                <c:pt idx="3">
                  <c:v>112500</c:v>
                </c:pt>
                <c:pt idx="4">
                  <c:v>119200</c:v>
                </c:pt>
                <c:pt idx="5">
                  <c:v>116500</c:v>
                </c:pt>
                <c:pt idx="6">
                  <c:v>124000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8-4281-8BEF-3A02E3F9B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198080"/>
        <c:axId val="231244928"/>
        <c:axId val="415138744"/>
      </c:bar3DChart>
      <c:catAx>
        <c:axId val="231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244928"/>
        <c:crosses val="autoZero"/>
        <c:auto val="1"/>
        <c:lblAlgn val="ctr"/>
        <c:lblOffset val="100"/>
        <c:noMultiLvlLbl val="0"/>
      </c:catAx>
      <c:valAx>
        <c:axId val="23124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198080"/>
        <c:crosses val="autoZero"/>
        <c:crossBetween val="between"/>
      </c:valAx>
      <c:serAx>
        <c:axId val="415138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31244928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оплачених інших платних послуг                 за 6 міс. 2021 р. і аналогічний період 2020 р., грн</a:t>
            </a:r>
            <a:endParaRPr lang="uk-UA" sz="2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40606329941013"/>
          <c:y val="6.524296583220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17093808048857"/>
          <c:y val="0.21366855402309795"/>
          <c:w val="0.87828342456145003"/>
          <c:h val="0.725677727784026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0-638A-4E77-B9EA-3CC4B38144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технічні умови, проекти</c:v>
                </c:pt>
                <c:pt idx="1">
                  <c:v>врізки</c:v>
                </c:pt>
                <c:pt idx="2">
                  <c:v>послуги спецтехніки</c:v>
                </c:pt>
                <c:pt idx="3">
                  <c:v>встановлення лічильників</c:v>
                </c:pt>
                <c:pt idx="4">
                  <c:v>хімдослідження</c:v>
                </c:pt>
                <c:pt idx="5">
                  <c:v>обслуговування міського фонтану</c:v>
                </c:pt>
                <c:pt idx="6">
                  <c:v>ВСЬОГО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134763</c:v>
                </c:pt>
                <c:pt idx="1">
                  <c:v>54189</c:v>
                </c:pt>
                <c:pt idx="2">
                  <c:v>162798</c:v>
                </c:pt>
                <c:pt idx="3">
                  <c:v>34675</c:v>
                </c:pt>
                <c:pt idx="4">
                  <c:v>2535</c:v>
                </c:pt>
                <c:pt idx="5">
                  <c:v>40220</c:v>
                </c:pt>
                <c:pt idx="6">
                  <c:v>455613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9-4C60-9BE5-525509DE9D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технічні умови, проекти</c:v>
                </c:pt>
                <c:pt idx="1">
                  <c:v>врізки</c:v>
                </c:pt>
                <c:pt idx="2">
                  <c:v>послуги спецтехніки</c:v>
                </c:pt>
                <c:pt idx="3">
                  <c:v>встановлення лічильників</c:v>
                </c:pt>
                <c:pt idx="4">
                  <c:v>хімдослідження</c:v>
                </c:pt>
                <c:pt idx="5">
                  <c:v>обслуговування міського фонтану</c:v>
                </c:pt>
                <c:pt idx="6">
                  <c:v>ВСЬОГО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372592</c:v>
                </c:pt>
                <c:pt idx="1">
                  <c:v>68549</c:v>
                </c:pt>
                <c:pt idx="2">
                  <c:v>226771</c:v>
                </c:pt>
                <c:pt idx="3">
                  <c:v>73275</c:v>
                </c:pt>
                <c:pt idx="4">
                  <c:v>13270</c:v>
                </c:pt>
                <c:pt idx="5">
                  <c:v>49500</c:v>
                </c:pt>
                <c:pt idx="6">
                  <c:v>866354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5-46C2-860B-BEAD2E2F5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198080"/>
        <c:axId val="231244928"/>
        <c:axId val="224201128"/>
      </c:bar3DChart>
      <c:catAx>
        <c:axId val="231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244928"/>
        <c:crosses val="autoZero"/>
        <c:auto val="1"/>
        <c:lblAlgn val="ctr"/>
        <c:lblOffset val="100"/>
        <c:noMultiLvlLbl val="0"/>
      </c:catAx>
      <c:valAx>
        <c:axId val="23124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1198080"/>
        <c:crosses val="autoZero"/>
        <c:crossBetween val="between"/>
      </c:valAx>
      <c:serAx>
        <c:axId val="224201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31244928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E02B-5AEE-4F35-8A78-8FC60822F82E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8275-04C6-4D19-A7DC-DB05C85BDFB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8275-04C6-4D19-A7DC-DB05C85BDF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4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4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2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5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4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0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1953"/>
              </p:ext>
            </p:extLst>
          </p:nvPr>
        </p:nvGraphicFramePr>
        <p:xfrm>
          <a:off x="0" y="3933056"/>
          <a:ext cx="9144000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71917165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керівника за І півріччя 2021 р.</a:t>
                      </a:r>
                      <a:endParaRPr lang="uk-UA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039377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" y="188640"/>
            <a:ext cx="3592286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914400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8"/>
          <p:cNvGraphicFramePr/>
          <p:nvPr>
            <p:extLst>
              <p:ext uri="{D42A27DB-BD31-4B8C-83A1-F6EECF244321}">
                <p14:modId xmlns:p14="http://schemas.microsoft.com/office/powerpoint/2010/main" val="3103382809"/>
              </p:ext>
            </p:extLst>
          </p:nvPr>
        </p:nvGraphicFramePr>
        <p:xfrm>
          <a:off x="179512" y="404665"/>
          <a:ext cx="868826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24123" cy="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1589" cy="831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474"/>
            <a:ext cx="9144000" cy="6228858"/>
          </a:xfrm>
          <a:prstGeom prst="rect">
            <a:avLst/>
          </a:prstGeom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8114"/>
              </p:ext>
            </p:extLst>
          </p:nvPr>
        </p:nvGraphicFramePr>
        <p:xfrm>
          <a:off x="-34046" y="1556792"/>
          <a:ext cx="9143999" cy="116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845611359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uk-UA" sz="72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Дякую за увагу!</a:t>
                      </a:r>
                      <a:endParaRPr lang="uk-UA" sz="72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425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65047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719171659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Мальовнича столиця Покуття </a:t>
                      </a:r>
                      <a:r>
                        <a:rPr lang="uk-UA" sz="2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затишне містечко</a:t>
                      </a:r>
                      <a:r>
                        <a:rPr lang="uk-UA" sz="2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Коломия,</a:t>
                      </a:r>
                    </a:p>
                    <a:p>
                      <a:pPr algn="ctr"/>
                      <a:r>
                        <a:rPr lang="uk-UA" sz="2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на Івано-Франківщині!</a:t>
                      </a:r>
                    </a:p>
                    <a:p>
                      <a:pPr algn="ctr"/>
                      <a:endParaRPr lang="uk-UA" sz="2100" b="1" baseline="0" dirty="0" smtClean="0">
                        <a:effectLst/>
                      </a:endParaRPr>
                    </a:p>
                    <a:p>
                      <a:pPr algn="ctr"/>
                      <a:endParaRPr lang="uk-UA" sz="21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3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uk-UA" sz="3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039377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-67" r="28248" b="67"/>
          <a:stretch/>
        </p:blipFill>
        <p:spPr>
          <a:xfrm>
            <a:off x="2239342" y="1702321"/>
            <a:ext cx="6900173" cy="5155679"/>
          </a:xfrm>
          <a:prstGeom prst="rect">
            <a:avLst/>
          </a:prstGeom>
        </p:spPr>
      </p:pic>
      <p:sp>
        <p:nvSpPr>
          <p:cNvPr id="8" name="Крапля 7"/>
          <p:cNvSpPr/>
          <p:nvPr/>
        </p:nvSpPr>
        <p:spPr>
          <a:xfrm rot="18970246">
            <a:off x="-5206" y="3586247"/>
            <a:ext cx="2222284" cy="2232195"/>
          </a:xfrm>
          <a:prstGeom prst="teardrop">
            <a:avLst>
              <a:gd name="adj" fmla="val 113335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91563"/>
              </p:ext>
            </p:extLst>
          </p:nvPr>
        </p:nvGraphicFramePr>
        <p:xfrm>
          <a:off x="56983" y="3407996"/>
          <a:ext cx="2002848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848">
                  <a:extLst>
                    <a:ext uri="{9D8B030D-6E8A-4147-A177-3AD203B41FA5}">
                      <a16:colId xmlns:a16="http://schemas.microsoft.com/office/drawing/2014/main" val="384462312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«Коломияводоканал»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надає послуги з централізованого водопостачання та централізованого водовідведення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 тис. мешканцям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6171895"/>
                  </a:ext>
                </a:extLst>
              </a:tr>
            </a:tbl>
          </a:graphicData>
        </a:graphic>
      </p:graphicFrame>
      <p:sp>
        <p:nvSpPr>
          <p:cNvPr id="13" name="Округлений прямокутник 12"/>
          <p:cNvSpPr/>
          <p:nvPr/>
        </p:nvSpPr>
        <p:spPr>
          <a:xfrm>
            <a:off x="179512" y="1589821"/>
            <a:ext cx="2016224" cy="150407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graphicFrame>
        <p:nvGraphicFramePr>
          <p:cNvPr id="14" name="Таблиця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87934"/>
              </p:ext>
            </p:extLst>
          </p:nvPr>
        </p:nvGraphicFramePr>
        <p:xfrm>
          <a:off x="179512" y="1650508"/>
          <a:ext cx="2016224" cy="128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042768482"/>
                    </a:ext>
                  </a:extLst>
                </a:gridCol>
              </a:tblGrid>
              <a:tr h="1171328">
                <a:tc>
                  <a:txBody>
                    <a:bodyPr/>
                    <a:lstStyle/>
                    <a:p>
                      <a:pPr algn="ctr"/>
                      <a:r>
                        <a:rPr lang="uk-UA" sz="1600" b="1" u="non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 тис. мешканців </a:t>
                      </a:r>
                      <a:r>
                        <a:rPr kumimoji="0" lang="uk-UA" sz="16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Коломийської міської об’єднаної територіальної громади</a:t>
                      </a:r>
                      <a:endParaRPr lang="uk-UA" sz="16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73712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-1"/>
            <a:ext cx="3496131" cy="82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22" y="4339622"/>
            <a:ext cx="1302978" cy="1539705"/>
          </a:xfrm>
          <a:prstGeom prst="rect">
            <a:avLst/>
          </a:prstGeom>
        </p:spPr>
      </p:pic>
      <p:cxnSp>
        <p:nvCxnSpPr>
          <p:cNvPr id="15" name="Пряма зі стрілкою 14"/>
          <p:cNvCxnSpPr/>
          <p:nvPr/>
        </p:nvCxnSpPr>
        <p:spPr>
          <a:xfrm>
            <a:off x="1987209" y="4404637"/>
            <a:ext cx="4384991" cy="318099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>
            <a:off x="2195736" y="2430018"/>
            <a:ext cx="4176464" cy="223737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26"/>
            <a:ext cx="9144000" cy="5670473"/>
          </a:xfrm>
          <a:prstGeom prst="rect">
            <a:avLst/>
          </a:prstGeom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32080"/>
              </p:ext>
            </p:extLst>
          </p:nvPr>
        </p:nvGraphicFramePr>
        <p:xfrm>
          <a:off x="0" y="630170"/>
          <a:ext cx="9144000" cy="6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4066998424"/>
                    </a:ext>
                  </a:extLst>
                </a:gridCol>
              </a:tblGrid>
              <a:tr h="3990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Протяжність </a:t>
                      </a:r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водопровідних мереж – 112,7 км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2725340"/>
                  </a:ext>
                </a:extLst>
              </a:tr>
            </a:tbl>
          </a:graphicData>
        </a:graphic>
      </p:graphicFrame>
      <p:pic>
        <p:nvPicPr>
          <p:cNvPr id="2052" name="Picture 4" descr="ÐÐ°ÑÑÐ¸Ð½ÐºÐ¸ Ð¿Ð¾ Ð·Ð°Ð¿ÑÐ¾ÑÑ ÐºÑÐ°Ð½ Ð²Ð¾Ð´Ð¸ Ð·Ð½Ð°Ñ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41392"/>
            <a:ext cx="1278767" cy="11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25" y="1187527"/>
            <a:ext cx="701963" cy="1085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9613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1" y="1412776"/>
            <a:ext cx="9144001" cy="5445224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16800"/>
              </p:ext>
            </p:extLst>
          </p:nvPr>
        </p:nvGraphicFramePr>
        <p:xfrm>
          <a:off x="-96715" y="786912"/>
          <a:ext cx="9170377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0377">
                  <a:extLst>
                    <a:ext uri="{9D8B030D-6E8A-4147-A177-3AD203B41FA5}">
                      <a16:colId xmlns:a16="http://schemas.microsoft.com/office/drawing/2014/main" val="105692088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Протяжність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каналізаційних мереж – 108,9 км</a:t>
                      </a:r>
                      <a:endParaRPr lang="uk-UA" sz="1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3147066"/>
                  </a:ext>
                </a:extLst>
              </a:tr>
            </a:tbl>
          </a:graphicData>
        </a:graphic>
      </p:graphicFrame>
      <p:pic>
        <p:nvPicPr>
          <p:cNvPr id="1034" name="Picture 10" descr="ÐÐ°ÑÑÐ¸Ð½ÐºÐ¸ Ð¿Ð¾ Ð·Ð°Ð¿ÑÐ¾ÑÑ ÑÐ½ÑÑÐ°Ð· Ð·Ð½Ð°Ñ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84353"/>
            <a:ext cx="1670538" cy="18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4353"/>
            <a:ext cx="1714500" cy="1392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96131" cy="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/>
          </p:nvPr>
        </p:nvGraphicFramePr>
        <p:xfrm>
          <a:off x="1962444" y="1564151"/>
          <a:ext cx="211015" cy="29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15">
                  <a:extLst>
                    <a:ext uri="{9D8B030D-6E8A-4147-A177-3AD203B41FA5}">
                      <a16:colId xmlns:a16="http://schemas.microsoft.com/office/drawing/2014/main" val="352683023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uk-UA" sz="1500" b="1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3558405"/>
                  </a:ext>
                </a:extLst>
              </a:tr>
            </a:tbl>
          </a:graphicData>
        </a:graphic>
      </p:graphicFrame>
      <p:sp>
        <p:nvSpPr>
          <p:cNvPr id="3" name="Округлений прямокутник 2"/>
          <p:cNvSpPr/>
          <p:nvPr/>
        </p:nvSpPr>
        <p:spPr>
          <a:xfrm>
            <a:off x="251520" y="729999"/>
            <a:ext cx="8640960" cy="59052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 та водовідведення здійснюється цілодобово!!!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/>
          </p:nvPr>
        </p:nvGraphicFramePr>
        <p:xfrm>
          <a:off x="7501597" y="4320153"/>
          <a:ext cx="960120" cy="368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622536430"/>
                    </a:ext>
                  </a:extLst>
                </a:gridCol>
              </a:tblGrid>
              <a:tr h="3687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373784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" y="2313512"/>
            <a:ext cx="8860449" cy="2293031"/>
          </a:xfrm>
          <a:prstGeom prst="rect">
            <a:avLst/>
          </a:prstGeom>
        </p:spPr>
      </p:pic>
      <p:sp>
        <p:nvSpPr>
          <p:cNvPr id="6" name="Округлений прямокутник 5"/>
          <p:cNvSpPr/>
          <p:nvPr/>
        </p:nvSpPr>
        <p:spPr>
          <a:xfrm>
            <a:off x="5097534" y="4436793"/>
            <a:ext cx="3949607" cy="801191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Спрямовуємо до очищення стічні води де проходить їх механічна та біологічна очистка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/добу стічних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93197" y="1414292"/>
            <a:ext cx="2523176" cy="903749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Вимірювальна лабораторія по контролю якості питної води, яка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 якість води, що подається в мережу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39552" y="4448814"/>
            <a:ext cx="2144521" cy="651706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Піднімаємо </a:t>
            </a:r>
            <a:r>
              <a:rPr lang="uk-UA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річки Прут </a:t>
            </a:r>
          </a:p>
          <a:p>
            <a:pPr algn="ctr"/>
            <a:r>
              <a:rPr lang="uk-UA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м</a:t>
            </a:r>
            <a:r>
              <a:rPr lang="uk-UA" sz="1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/добу води</a:t>
            </a:r>
          </a:p>
        </p:txBody>
      </p:sp>
      <p:cxnSp>
        <p:nvCxnSpPr>
          <p:cNvPr id="9" name="Пряма зі стрілкою 8"/>
          <p:cNvCxnSpPr/>
          <p:nvPr/>
        </p:nvCxnSpPr>
        <p:spPr>
          <a:xfrm flipH="1" flipV="1">
            <a:off x="633047" y="4232676"/>
            <a:ext cx="245307" cy="47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2542736" y="2240387"/>
            <a:ext cx="1299730" cy="54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H="1" flipV="1">
            <a:off x="7396089" y="4127990"/>
            <a:ext cx="221567" cy="48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круглений прямокутник 11"/>
          <p:cNvSpPr/>
          <p:nvPr/>
        </p:nvSpPr>
        <p:spPr>
          <a:xfrm>
            <a:off x="2670922" y="1383618"/>
            <a:ext cx="2772215" cy="979280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13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ПНС </a:t>
            </a:r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місту забезпечують підйом води споживачам в квартири багатоповерхівок</a:t>
            </a:r>
          </a:p>
        </p:txBody>
      </p:sp>
      <p:cxnSp>
        <p:nvCxnSpPr>
          <p:cNvPr id="13" name="Пряма зі стрілкою 12"/>
          <p:cNvCxnSpPr>
            <a:stCxn id="12" idx="2"/>
          </p:cNvCxnSpPr>
          <p:nvPr/>
        </p:nvCxnSpPr>
        <p:spPr>
          <a:xfrm>
            <a:off x="4053695" y="2308983"/>
            <a:ext cx="2677697" cy="867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2884636" y="4541774"/>
            <a:ext cx="1981343" cy="623515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 в </a:t>
            </a:r>
            <a:r>
              <a:rPr lang="uk-UA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мережу</a:t>
            </a:r>
          </a:p>
          <a:p>
            <a:pPr algn="ctr"/>
            <a:r>
              <a:rPr lang="uk-UA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м</a:t>
            </a:r>
            <a:r>
              <a:rPr lang="uk-UA" sz="1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/добу води</a:t>
            </a:r>
            <a:endParaRPr lang="uk-UA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зі стрілкою 14"/>
          <p:cNvCxnSpPr/>
          <p:nvPr/>
        </p:nvCxnSpPr>
        <p:spPr>
          <a:xfrm flipV="1">
            <a:off x="4634424" y="4069355"/>
            <a:ext cx="1002433" cy="70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круглений прямокутник 15"/>
          <p:cNvSpPr/>
          <p:nvPr/>
        </p:nvSpPr>
        <p:spPr>
          <a:xfrm>
            <a:off x="7106382" y="1393647"/>
            <a:ext cx="2058493" cy="979280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Вимірювальна лабораторія по контролю якості зворотних та поверхневих вод, яка </a:t>
            </a:r>
            <a:r>
              <a:rPr lang="uk-UA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 скид очищених стоків в р</a:t>
            </a:r>
            <a:r>
              <a:rPr lang="uk-UA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Прут</a:t>
            </a:r>
            <a:endParaRPr lang="uk-UA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6692485" y="2219743"/>
            <a:ext cx="413897" cy="888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flipH="1">
            <a:off x="7396089" y="2292869"/>
            <a:ext cx="1371600" cy="1782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круглений прямокутник 35"/>
          <p:cNvSpPr/>
          <p:nvPr/>
        </p:nvSpPr>
        <p:spPr>
          <a:xfrm>
            <a:off x="5469275" y="1393647"/>
            <a:ext cx="1610969" cy="899222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 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реалізовується </a:t>
            </a:r>
          </a:p>
          <a:p>
            <a:pPr algn="ctr"/>
            <a:r>
              <a:rPr lang="uk-UA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м</a:t>
            </a:r>
            <a:r>
              <a:rPr lang="uk-UA" sz="1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1"/>
            <a:ext cx="3208099" cy="700138"/>
          </a:xfrm>
          <a:prstGeom prst="rect">
            <a:avLst/>
          </a:prstGeom>
        </p:spPr>
      </p:pic>
      <p:sp>
        <p:nvSpPr>
          <p:cNvPr id="21" name="Округлений прямокутник 20"/>
          <p:cNvSpPr/>
          <p:nvPr/>
        </p:nvSpPr>
        <p:spPr>
          <a:xfrm>
            <a:off x="93197" y="5290023"/>
            <a:ext cx="9082455" cy="1469215"/>
          </a:xfrm>
          <a:prstGeom prst="roundRect">
            <a:avLst>
              <a:gd name="adj" fmla="val 30342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в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операційному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 підприємства знаходиться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Насосні Станції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18 ПНС по місту;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112,7 км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водопровідних мереж та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108,9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 каналізаційних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мереж; КНС по вул. Леонтовича;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каналізаційні очисні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 та головна каналізаційна насосна станція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щоденно приймають на очистку стічні води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також лабораторії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 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очищених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36299" y="1024733"/>
            <a:ext cx="5627989" cy="111591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діючого тарифу </a:t>
            </a:r>
            <a:r>
              <a:rPr lang="uk-UA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38,25 </a:t>
            </a:r>
            <a:r>
              <a:rPr lang="uk-UA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грошовому вигляді</a:t>
            </a: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257864023"/>
              </p:ext>
            </p:extLst>
          </p:nvPr>
        </p:nvGraphicFramePr>
        <p:xfrm>
          <a:off x="179512" y="822512"/>
          <a:ext cx="8568952" cy="56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280107" cy="8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4294967295"/>
          </p:nvPr>
        </p:nvSpPr>
        <p:spPr>
          <a:xfrm>
            <a:off x="1403648" y="857250"/>
            <a:ext cx="6264696" cy="1131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 тарифу </a:t>
            </a:r>
            <a:r>
              <a:rPr lang="uk-UA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38,25 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питома вага (%)</a:t>
            </a: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1871253781"/>
              </p:ext>
            </p:extLst>
          </p:nvPr>
        </p:nvGraphicFramePr>
        <p:xfrm>
          <a:off x="138735" y="857250"/>
          <a:ext cx="8825753" cy="566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24123" cy="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8"/>
          <p:cNvGraphicFramePr/>
          <p:nvPr>
            <p:extLst>
              <p:ext uri="{D42A27DB-BD31-4B8C-83A1-F6EECF244321}">
                <p14:modId xmlns:p14="http://schemas.microsoft.com/office/powerpoint/2010/main" val="3718206113"/>
              </p:ext>
            </p:extLst>
          </p:nvPr>
        </p:nvGraphicFramePr>
        <p:xfrm>
          <a:off x="179512" y="786911"/>
          <a:ext cx="8688263" cy="566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24123" cy="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8"/>
          <p:cNvGraphicFramePr/>
          <p:nvPr>
            <p:extLst>
              <p:ext uri="{D42A27DB-BD31-4B8C-83A1-F6EECF244321}">
                <p14:modId xmlns:p14="http://schemas.microsoft.com/office/powerpoint/2010/main" val="2464755179"/>
              </p:ext>
            </p:extLst>
          </p:nvPr>
        </p:nvGraphicFramePr>
        <p:xfrm>
          <a:off x="233713" y="786912"/>
          <a:ext cx="8634062" cy="283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8"/>
          <p:cNvGraphicFramePr/>
          <p:nvPr>
            <p:extLst>
              <p:ext uri="{D42A27DB-BD31-4B8C-83A1-F6EECF244321}">
                <p14:modId xmlns:p14="http://schemas.microsoft.com/office/powerpoint/2010/main" val="870456373"/>
              </p:ext>
            </p:extLst>
          </p:nvPr>
        </p:nvGraphicFramePr>
        <p:xfrm>
          <a:off x="233713" y="3789040"/>
          <a:ext cx="863406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0"/>
            <a:ext cx="3424123" cy="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2919</TotalTime>
  <Words>311</Words>
  <Application>Microsoft Office PowerPoint</Application>
  <PresentationFormat>Екран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Mariichuk</dc:creator>
  <cp:lastModifiedBy>Oleksandra</cp:lastModifiedBy>
  <cp:revision>345</cp:revision>
  <cp:lastPrinted>2021-06-24T12:30:18Z</cp:lastPrinted>
  <dcterms:created xsi:type="dcterms:W3CDTF">2019-10-18T11:16:35Z</dcterms:created>
  <dcterms:modified xsi:type="dcterms:W3CDTF">2021-07-09T11:57:24Z</dcterms:modified>
</cp:coreProperties>
</file>